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9C9BC1-F60F-4146-A8DB-6DCF1B5593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36BD781-A57C-4AFD-A435-2DE700241B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96CBF2A8-D61D-4B7B-9E80-53B4851C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AE5A737-C4BF-458B-935E-778AB44E2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CEAB419-411C-4866-A1FD-7BF6253F4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910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A40F6A-647A-42C0-867E-8F0EA4DD1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7929B25F-162D-468B-B258-6EB8822447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9176823E-94ED-45DB-9342-211EBC7F3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24FBF66-D524-46F1-8663-CD60DB445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AD0AE2D-D7FB-4077-9E68-8D1BD199A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75123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258A71C-90F6-42FA-A0DC-C7D0F266E5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5F567D4-931E-4F2A-9CD0-7BC1E31F48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B507692-CADB-40FA-BEB1-3D0D846B4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6663FA0-312F-4B64-B2DD-F78CD1CD0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4C3784E-82E4-47EF-A5BF-345B45CAB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76840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0C7184-B50B-4AFC-B341-85DAE65FB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A797D48-568B-4BE3-9B1C-FBF187AB78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5513DDA-F3E3-45FA-842F-2A781B305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7D8C7A0-456C-4BD7-B7A2-BC723E53E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3F500E33-2397-4399-AF69-75CCF73B1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3236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B8BB54-385A-4609-8A8D-CF2CB0DAF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93D3FC2-07CC-4FA4-9AB8-B4E312DBCC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B5C9A02F-6EF7-4A85-B5E3-38AEFE1BF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54F4D8E-ED98-4486-ADCA-E41475853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CC5CD1A-48BD-40FF-989E-AAFF4E702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44287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64BC20-546A-4B88-BBC0-FFD01D089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F1916AD-F94F-430D-8CC5-3992B42ADD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AA7C20E-057B-4A7F-B780-667A2DA0FE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23C836A-9410-46AC-9CD1-0E664DF64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DFC8A1C8-0F10-41FA-9724-AC8FCD0F3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FB6ADC8D-8F9D-4441-940A-8441CDB37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7739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8D0805-DD9D-408D-9601-72D07A9BF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1408C91-4C09-4100-9E63-BA88FBCD6C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79C9E52B-AB56-4F5D-B301-BEAB2F419D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395F218D-CCEF-4724-BA73-52B8DBD85C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19907E0B-D6E3-4034-A970-B4F0990F32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773D3885-F75A-4AF0-91B6-5A2CE1FFC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C3F6C753-198C-460A-B0DC-DDD985F71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D107B297-BE34-4EC4-984E-AC7A0B90C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1026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1849E2-83DC-4C64-8D37-0999D04F9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7EDD571F-69E5-4A2C-BD92-1FD59D0E7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DCACA23C-0B42-47BA-9EA7-8C990CCE1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CFB19AD2-A258-4B68-9353-0DFD8441B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2328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06FC6A4B-FE23-4395-A1EF-59A27A30A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00BE0E4F-F722-4EC7-904A-438B16C62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A2FF99BF-8A24-4B14-967E-D64E6325A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5542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36F43B-13A8-4DD4-9903-38859D796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8480332-C88A-4918-A4E6-F38131CAE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7EA8AEBD-795A-4322-8C5C-B48888AF12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860F1245-8DB2-47A7-8434-501FC4D46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A964394-156F-4E8C-B67F-4E0E86076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7C516A51-1D32-4699-9DA7-D5713881A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8532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0A15EA-766D-4682-B2C4-4D2242FF2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D832C9C1-55E2-4D2A-8A0C-156154F58D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C0C1F267-326C-4560-91E3-0F894174CD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9A32D0C2-DAD1-4DF6-B4B8-4C55A2289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50CBBB55-7193-4CAF-9780-53F77DF0F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1816A908-5BEE-4535-8FC6-A083A65CC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36570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A807AA45-BD5F-4683-BF4E-FD5BC8B4B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4CC3577-61BA-4EBA-9866-3A26CBE26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5E4D81D-7254-4F0D-93E3-55A0E03CCE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9BCF8-CFBC-49AA-8618-F1006BD6E95B}" type="datetimeFigureOut">
              <a:rPr lang="pt-PT" smtClean="0"/>
              <a:t>06/06/2018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357965B-01BA-4293-9E21-8A269F7D97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D8AADE1-A657-4845-B38D-1F8C84F7E2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E0F64-019E-4374-B665-A38FA48D430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4276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875A3EC-8B6C-464E-AD2D-DC653BE600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8" t="31903" r="15929" b="33203"/>
          <a:stretch/>
        </p:blipFill>
        <p:spPr>
          <a:xfrm>
            <a:off x="251791" y="840317"/>
            <a:ext cx="5526157" cy="201474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908D0A7-2C6A-4BC2-BB65-92748A7B9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487" y="291548"/>
            <a:ext cx="3405810" cy="256351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FC40E1C-0589-48B5-8C5E-B267E1CF9028}"/>
              </a:ext>
            </a:extLst>
          </p:cNvPr>
          <p:cNvSpPr txBox="1"/>
          <p:nvPr/>
        </p:nvSpPr>
        <p:spPr>
          <a:xfrm>
            <a:off x="2945295" y="4190232"/>
            <a:ext cx="6301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/>
              <a:t>Sessões Associação Portuguesa de Imprensa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913FEA1-246F-4862-A844-C30251A66E5A}"/>
              </a:ext>
            </a:extLst>
          </p:cNvPr>
          <p:cNvSpPr txBox="1"/>
          <p:nvPr/>
        </p:nvSpPr>
        <p:spPr>
          <a:xfrm>
            <a:off x="3843130" y="4943061"/>
            <a:ext cx="4823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6 e 7 de Junho Centro de Congressos do Estoril</a:t>
            </a:r>
          </a:p>
        </p:txBody>
      </p:sp>
    </p:spTree>
    <p:extLst>
      <p:ext uri="{BB962C8B-B14F-4D97-AF65-F5344CB8AC3E}">
        <p14:creationId xmlns:p14="http://schemas.microsoft.com/office/powerpoint/2010/main" val="403606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875A3EC-8B6C-464E-AD2D-DC653BE600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8" t="31903" r="15929" b="33203"/>
          <a:stretch/>
        </p:blipFill>
        <p:spPr>
          <a:xfrm>
            <a:off x="331305" y="371062"/>
            <a:ext cx="3061252" cy="111608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908D0A7-2C6A-4BC2-BB65-92748A7B9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5462" y="240176"/>
            <a:ext cx="1985756" cy="1494655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2587C9A9-AF97-409A-AB16-49AB5AEB991F}"/>
              </a:ext>
            </a:extLst>
          </p:cNvPr>
          <p:cNvSpPr txBox="1"/>
          <p:nvPr/>
        </p:nvSpPr>
        <p:spPr>
          <a:xfrm>
            <a:off x="3551583" y="1288027"/>
            <a:ext cx="381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>
                <a:solidFill>
                  <a:schemeClr val="accent1">
                    <a:lumMod val="75000"/>
                  </a:schemeClr>
                </a:solidFill>
              </a:rPr>
              <a:t>6 de Junho   10h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FAF7E9A4-7299-4DDE-B6BB-F4865B13E0E7}"/>
              </a:ext>
            </a:extLst>
          </p:cNvPr>
          <p:cNvSpPr/>
          <p:nvPr/>
        </p:nvSpPr>
        <p:spPr>
          <a:xfrm>
            <a:off x="655981" y="2304064"/>
            <a:ext cx="11231218" cy="1079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 sessão insere se nos 10 anos do </a:t>
            </a:r>
            <a:r>
              <a:rPr lang="pt-PT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programa repensar a imprensa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lançado pela API em 2008 e no Ano Português da Imprensa 2017/2018.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Como em 2008 a ideia é procurar definir onde esta esta o sector dos media e para onde vai.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 2018 pretende se partilhar, também, uma visão portuguesa sobre o futuro dos media impressos com luso falantes e hispano falantes tendo em vista uma estimulante plataforma de desenvolvimento de e-commerce e de intercambio cultural e noticioso, a exemplo dos trabalhos em curso em Universidades do RU e dos EUA.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38A5C06B-87A9-466F-A607-0A7D5E0098C1}"/>
              </a:ext>
            </a:extLst>
          </p:cNvPr>
          <p:cNvSpPr/>
          <p:nvPr/>
        </p:nvSpPr>
        <p:spPr>
          <a:xfrm>
            <a:off x="655981" y="3533897"/>
            <a:ext cx="10687879" cy="2880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Miguel Marques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partner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PWC Lisboa –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trends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media business 2017, previsões 2018,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Antonio Tavares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presidente Sta. Casa da Misericórdia do Porto - a Economia social e os media,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Georgina Morais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diretora da Coimbra Business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School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Iscac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Ipc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uma escola para estudar e ensinar o negócio dos Media.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Carlos Correia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Professor Universitário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Paulo Faustino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Professor da Universidade do Porto, e Chairman da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Media Management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Academic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Association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(IMMAA), apresentação do projeto de preparação de um estudo internacional sobre as tendências do negocio, no âmbito do projeto PIMENED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Jorge Silva Martins,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advogado PLMJ Lisboa, os cruzamentos da tecnologia com os media num quadro de expansão do pluralismo regulatório: desafios e ameaças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Comentado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 – Gustavo Cardoso, Professor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Iscte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Unlisboa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Presidente do Observatório da Comunicação Portugal.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Moderador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Joao Calvão da Silva – Professor FD/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UCoimbra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Director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Instituto Juridico da Comunicação, Coimbra.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Relator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Jorge Castilho – Apimprensa.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B813A2B2-8E60-4F3E-9FBF-DE26DFB627FF}"/>
              </a:ext>
            </a:extLst>
          </p:cNvPr>
          <p:cNvSpPr/>
          <p:nvPr/>
        </p:nvSpPr>
        <p:spPr>
          <a:xfrm>
            <a:off x="2384792" y="1780844"/>
            <a:ext cx="6150209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P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Negócio, os Publishers e a sociedade democrática informada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5B8A81-27A7-4A23-997D-9D8386848A2D}"/>
              </a:ext>
            </a:extLst>
          </p:cNvPr>
          <p:cNvSpPr txBox="1"/>
          <p:nvPr/>
        </p:nvSpPr>
        <p:spPr>
          <a:xfrm>
            <a:off x="8275983" y="6110932"/>
            <a:ext cx="381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>
                <a:solidFill>
                  <a:schemeClr val="accent1">
                    <a:lumMod val="75000"/>
                  </a:schemeClr>
                </a:solidFill>
              </a:rPr>
              <a:t>Sala C2 e C3</a:t>
            </a:r>
          </a:p>
        </p:txBody>
      </p:sp>
    </p:spTree>
    <p:extLst>
      <p:ext uri="{BB962C8B-B14F-4D97-AF65-F5344CB8AC3E}">
        <p14:creationId xmlns:p14="http://schemas.microsoft.com/office/powerpoint/2010/main" val="2600504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875A3EC-8B6C-464E-AD2D-DC653BE600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8" t="31903" r="15929" b="33203"/>
          <a:stretch/>
        </p:blipFill>
        <p:spPr>
          <a:xfrm>
            <a:off x="331305" y="371062"/>
            <a:ext cx="3061252" cy="111608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908D0A7-2C6A-4BC2-BB65-92748A7B9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5462" y="240176"/>
            <a:ext cx="1985756" cy="1494655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2587C9A9-AF97-409A-AB16-49AB5AEB991F}"/>
              </a:ext>
            </a:extLst>
          </p:cNvPr>
          <p:cNvSpPr txBox="1"/>
          <p:nvPr/>
        </p:nvSpPr>
        <p:spPr>
          <a:xfrm>
            <a:off x="4187687" y="1288027"/>
            <a:ext cx="381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>
                <a:solidFill>
                  <a:schemeClr val="accent1">
                    <a:lumMod val="75000"/>
                  </a:schemeClr>
                </a:solidFill>
              </a:rPr>
              <a:t>6 de Junho   11h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0A17207-977C-46DE-BB0E-D03901689404}"/>
              </a:ext>
            </a:extLst>
          </p:cNvPr>
          <p:cNvSpPr txBox="1"/>
          <p:nvPr/>
        </p:nvSpPr>
        <p:spPr>
          <a:xfrm>
            <a:off x="4187688" y="1844940"/>
            <a:ext cx="3816625" cy="37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pt-PT" b="1" dirty="0">
                <a:latin typeface="Calibri" panose="020F0502020204030204" pitchFamily="34" charset="0"/>
                <a:cs typeface="Times New Roman" panose="02020603050405020304" pitchFamily="18" charset="0"/>
              </a:rPr>
              <a:t>Género nos Media Portugueses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CABC5ABB-B639-47FD-BE18-5C0BAFB334CF}"/>
              </a:ext>
            </a:extLst>
          </p:cNvPr>
          <p:cNvSpPr/>
          <p:nvPr/>
        </p:nvSpPr>
        <p:spPr>
          <a:xfrm>
            <a:off x="594278" y="3426785"/>
            <a:ext cx="10815844" cy="2455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t-PT" sz="1200" u="sng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Oradoras</a:t>
            </a:r>
            <a:r>
              <a:rPr lang="pt-PT" sz="1200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endParaRPr lang="pt-PT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t-PT" sz="1200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pt-PT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t-PT" sz="1200" b="1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Cláudia Álvares. </a:t>
            </a:r>
            <a:r>
              <a:rPr lang="pt-PT" sz="1200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Professora Associada na Universidade Lusófona de Humanidades e Tecnologias e investigadora do Centro de Investigação Aplicada, Cultura e Novas Tecnologias (CICANT). </a:t>
            </a:r>
            <a:endParaRPr lang="pt-PT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t-PT" sz="1200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pt-PT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t-PT" sz="1200" b="1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Filipa Subtil. </a:t>
            </a:r>
            <a:r>
              <a:rPr lang="pt-PT" sz="1200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Professora Adjunta na Escola Superior de Comunicação.</a:t>
            </a:r>
            <a:endParaRPr lang="pt-PT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t-PT" sz="1200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pt-PT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t-PT" sz="1200" b="1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Carolina Reis</a:t>
            </a:r>
            <a:r>
              <a:rPr lang="pt-PT" sz="1200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Jornalista Expresso</a:t>
            </a:r>
            <a:endParaRPr lang="pt-PT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pt-PT" sz="1200" u="sng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t-PT" sz="1200" u="sng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Moderadora</a:t>
            </a:r>
            <a:r>
              <a:rPr lang="pt-PT" sz="1200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endParaRPr lang="pt-PT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t-PT" sz="1200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pt-PT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t-PT" sz="1200" b="1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Marisa Torres da Silva. </a:t>
            </a:r>
            <a:r>
              <a:rPr lang="pt-PT" sz="1200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Professora Auxiliar na Faculdade de Ciências Sociais e Humanas (NOVA FCSH) e investigadora do Instituto de Comunicação da NOVA (ICNOVA). </a:t>
            </a:r>
            <a:endParaRPr lang="pt-PT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BD4E85-A48D-49C4-90B1-0B2BE0408976}"/>
              </a:ext>
            </a:extLst>
          </p:cNvPr>
          <p:cNvSpPr txBox="1"/>
          <p:nvPr/>
        </p:nvSpPr>
        <p:spPr>
          <a:xfrm>
            <a:off x="728870" y="2557670"/>
            <a:ext cx="104957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/>
              <a:t>Numa altura em que as questões de género estão na ordem do dia, é importante saber como os média portugueses o vivem. 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FC4AAAB-5511-49C9-83F2-D8D9AEE0D57C}"/>
              </a:ext>
            </a:extLst>
          </p:cNvPr>
          <p:cNvSpPr txBox="1"/>
          <p:nvPr/>
        </p:nvSpPr>
        <p:spPr>
          <a:xfrm>
            <a:off x="8275983" y="6110932"/>
            <a:ext cx="381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>
                <a:solidFill>
                  <a:schemeClr val="accent1">
                    <a:lumMod val="75000"/>
                  </a:schemeClr>
                </a:solidFill>
              </a:rPr>
              <a:t>Sala C2 e C3</a:t>
            </a:r>
          </a:p>
        </p:txBody>
      </p:sp>
    </p:spTree>
    <p:extLst>
      <p:ext uri="{BB962C8B-B14F-4D97-AF65-F5344CB8AC3E}">
        <p14:creationId xmlns:p14="http://schemas.microsoft.com/office/powerpoint/2010/main" val="349133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875A3EC-8B6C-464E-AD2D-DC653BE600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8" t="31903" r="15929" b="33203"/>
          <a:stretch/>
        </p:blipFill>
        <p:spPr>
          <a:xfrm>
            <a:off x="331305" y="371062"/>
            <a:ext cx="3061252" cy="111608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908D0A7-2C6A-4BC2-BB65-92748A7B9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5462" y="240176"/>
            <a:ext cx="1985756" cy="1494655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2587C9A9-AF97-409A-AB16-49AB5AEB991F}"/>
              </a:ext>
            </a:extLst>
          </p:cNvPr>
          <p:cNvSpPr txBox="1"/>
          <p:nvPr/>
        </p:nvSpPr>
        <p:spPr>
          <a:xfrm>
            <a:off x="4187686" y="1123820"/>
            <a:ext cx="381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>
                <a:solidFill>
                  <a:schemeClr val="accent1">
                    <a:lumMod val="75000"/>
                  </a:schemeClr>
                </a:solidFill>
              </a:rPr>
              <a:t>7 de Junho   15h30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C9C6282-2669-48B3-9291-63D90669A85B}"/>
              </a:ext>
            </a:extLst>
          </p:cNvPr>
          <p:cNvSpPr txBox="1"/>
          <p:nvPr/>
        </p:nvSpPr>
        <p:spPr>
          <a:xfrm>
            <a:off x="3326296" y="1536796"/>
            <a:ext cx="5539407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Uma faixa, Uma rota – plataforma dos media lusófonos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218DD33-9333-4315-9831-087AA4906AD9}"/>
              </a:ext>
            </a:extLst>
          </p:cNvPr>
          <p:cNvSpPr/>
          <p:nvPr/>
        </p:nvSpPr>
        <p:spPr>
          <a:xfrm>
            <a:off x="220732" y="1914706"/>
            <a:ext cx="11971268" cy="4974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 2014 as autoridades chinesas lançaram o projeto Rota da Seda, uma faixa uma Rota.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âmbito desse projeto internacional durante o XIII Congresso da APImprensa (Aveiro novembro de 2017) foi assinado por dezenas de entidades o Memorando «uma faixa uma Rota, programa das imprensas de língua portuguesa».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Aproveitando a presença no Estoril de vários editores de língua Portuguesa no mundo e igualmente para apresentação aos editores de língua espanhola este painel reúne já algumas experiências e lança a bases para criação de uma plataforma tecnológica para intercambio de informação e conhecimentos com a vista a um projeto a ser lançado no âmbito do financiamento internacional para este efeito criado em março de 2014.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Programa da sessão: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Cai </a:t>
            </a:r>
            <a:r>
              <a:rPr lang="pt-PT" sz="1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Run</a:t>
            </a: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Embaixador da China em Portugal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Gao</a:t>
            </a: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Shijun</a:t>
            </a: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Director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Geral</a:t>
            </a: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CRI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Western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Headquarters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Joao Palmeiro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Programa Plataforma das Imprensas de Língua Portuguesa,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Ricardo Baltazar,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Vídeo Uma experiência de cooperação, o Fado e a Opera Chinesa.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Liang</a:t>
            </a: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Zhan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experiência de produção de conteúdos da Ibéria Universal,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Múcio Aguiar,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impacto do programa na media do Estado de Pernambuco, Brasil,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Francisco Santos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jornal Região de Leiria e </a:t>
            </a: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Jose Miguel Piçarra,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Diario do Sul (Évora), o impacto do Programa na Imprensa Regional Portuguesa.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José Mesquita,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projeto David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Melgueiro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Rota Marítima da seda no seculo XXI.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Pedro Almeida,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Fundação 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Fraunhofer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TICE – Universidade de Aveiro, construção de uma plataforma tecnológica para i intercambio de conteúdos informativos noticiosos, culturais e científicos.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Apresentador/Moderador </a:t>
            </a:r>
            <a:r>
              <a:rPr lang="pt-P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Fernanda Freitas (a confirmar)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2562AD6-64EB-46C4-9529-C00189EC0713}"/>
              </a:ext>
            </a:extLst>
          </p:cNvPr>
          <p:cNvSpPr txBox="1"/>
          <p:nvPr/>
        </p:nvSpPr>
        <p:spPr>
          <a:xfrm>
            <a:off x="8670027" y="3878705"/>
            <a:ext cx="381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>
                <a:solidFill>
                  <a:schemeClr val="accent1">
                    <a:lumMod val="75000"/>
                  </a:schemeClr>
                </a:solidFill>
              </a:rPr>
              <a:t>Sala C2 e C3</a:t>
            </a:r>
          </a:p>
        </p:txBody>
      </p:sp>
    </p:spTree>
    <p:extLst>
      <p:ext uri="{BB962C8B-B14F-4D97-AF65-F5344CB8AC3E}">
        <p14:creationId xmlns:p14="http://schemas.microsoft.com/office/powerpoint/2010/main" val="1888206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875A3EC-8B6C-464E-AD2D-DC653BE600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8" t="31903" r="15929" b="33203"/>
          <a:stretch/>
        </p:blipFill>
        <p:spPr>
          <a:xfrm>
            <a:off x="331305" y="371062"/>
            <a:ext cx="3061252" cy="111608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908D0A7-2C6A-4BC2-BB65-92748A7B9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5462" y="240176"/>
            <a:ext cx="1985756" cy="1494655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2587C9A9-AF97-409A-AB16-49AB5AEB991F}"/>
              </a:ext>
            </a:extLst>
          </p:cNvPr>
          <p:cNvSpPr txBox="1"/>
          <p:nvPr/>
        </p:nvSpPr>
        <p:spPr>
          <a:xfrm>
            <a:off x="4227445" y="1288027"/>
            <a:ext cx="381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>
                <a:solidFill>
                  <a:schemeClr val="accent1">
                    <a:lumMod val="75000"/>
                  </a:schemeClr>
                </a:solidFill>
              </a:rPr>
              <a:t>7 de Junho   16h30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C9C6282-2669-48B3-9291-63D90669A85B}"/>
              </a:ext>
            </a:extLst>
          </p:cNvPr>
          <p:cNvSpPr txBox="1"/>
          <p:nvPr/>
        </p:nvSpPr>
        <p:spPr>
          <a:xfrm>
            <a:off x="4585255" y="1908313"/>
            <a:ext cx="3101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/>
              <a:t>VISAPRESS </a:t>
            </a:r>
          </a:p>
          <a:p>
            <a:pPr algn="ctr"/>
            <a:r>
              <a:rPr lang="pt-PT" dirty="0"/>
              <a:t>Quem somos; O que fazemos 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FD5AE73D-5A7C-4695-A357-5CFD210234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442" y="3852499"/>
            <a:ext cx="4275116" cy="287929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8104CBAC-DE17-44FF-92D2-E4C995E44D97}"/>
              </a:ext>
            </a:extLst>
          </p:cNvPr>
          <p:cNvSpPr txBox="1"/>
          <p:nvPr/>
        </p:nvSpPr>
        <p:spPr>
          <a:xfrm>
            <a:off x="547898" y="2617534"/>
            <a:ext cx="1109620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Visapress - Media </a:t>
            </a:r>
            <a:r>
              <a:rPr lang="pt-PT" sz="1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Content</a:t>
            </a:r>
            <a:r>
              <a:rPr lang="pt-PT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Management, CRL</a:t>
            </a:r>
            <a:r>
              <a:rPr lang="pt-PT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é uma pessoa coletiva de utilidade pública constituída em 2009 de acordo com a Lei Portuguesa e Europeia para a proteção e gestão integrada do conteúdo patrimonial dos Direitos de Autor e representa mais de 90 publicações pertencentes aos mais relevantes Grupos de Comunicação Social Portugueses de âmbito nacional e regional.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PT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Nesta sessão iremos apresentar o que levamos a cabo diariamente na nossa forma de atuação mostrando as mais valias da existência de uma organização com a nossa génese para potenciar a remuneração dos conteúdos das publicações periódicas.</a:t>
            </a:r>
          </a:p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8A16073-662D-4CA5-BBD1-0AD4CE38FEA0}"/>
              </a:ext>
            </a:extLst>
          </p:cNvPr>
          <p:cNvSpPr txBox="1"/>
          <p:nvPr/>
        </p:nvSpPr>
        <p:spPr>
          <a:xfrm>
            <a:off x="8275983" y="6110932"/>
            <a:ext cx="381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>
                <a:solidFill>
                  <a:schemeClr val="accent1">
                    <a:lumMod val="75000"/>
                  </a:schemeClr>
                </a:solidFill>
              </a:rPr>
              <a:t>Sala C2 e C3</a:t>
            </a:r>
          </a:p>
        </p:txBody>
      </p:sp>
    </p:spTree>
    <p:extLst>
      <p:ext uri="{BB962C8B-B14F-4D97-AF65-F5344CB8AC3E}">
        <p14:creationId xmlns:p14="http://schemas.microsoft.com/office/powerpoint/2010/main" val="18987686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758</Words>
  <Application>Microsoft Office PowerPoint</Application>
  <PresentationFormat>Ecrã Panorâmico</PresentationFormat>
  <Paragraphs>56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Vanessa Silvestre</dc:creator>
  <cp:lastModifiedBy>Joana Teixeira</cp:lastModifiedBy>
  <cp:revision>17</cp:revision>
  <dcterms:created xsi:type="dcterms:W3CDTF">2018-05-31T15:22:16Z</dcterms:created>
  <dcterms:modified xsi:type="dcterms:W3CDTF">2018-06-06T00:44:56Z</dcterms:modified>
</cp:coreProperties>
</file>